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65" r:id="rId5"/>
  </p:sldMasterIdLst>
  <p:notesMasterIdLst>
    <p:notesMasterId r:id="rId15"/>
  </p:notesMasterIdLst>
  <p:handoutMasterIdLst>
    <p:handoutMasterId r:id="rId16"/>
  </p:handoutMasterIdLst>
  <p:sldIdLst>
    <p:sldId id="256" r:id="rId6"/>
    <p:sldId id="2511" r:id="rId7"/>
    <p:sldId id="2514" r:id="rId8"/>
    <p:sldId id="2515" r:id="rId9"/>
    <p:sldId id="2516" r:id="rId10"/>
    <p:sldId id="2517" r:id="rId11"/>
    <p:sldId id="2518" r:id="rId12"/>
    <p:sldId id="2512" r:id="rId13"/>
    <p:sldId id="2513" r:id="rId14"/>
  </p:sldIdLst>
  <p:sldSz cx="12192000" cy="6858000"/>
  <p:notesSz cx="9296400" cy="147828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4656" userDrawn="1">
          <p15:clr>
            <a:srgbClr val="A4A3A4"/>
          </p15:clr>
        </p15:guide>
        <p15:guide id="2" pos="29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9B9D"/>
    <a:srgbClr val="AEB0AF"/>
    <a:srgbClr val="CEC7C1"/>
    <a:srgbClr val="8C8D90"/>
    <a:srgbClr val="D25350"/>
    <a:srgbClr val="808184"/>
    <a:srgbClr val="75767A"/>
    <a:srgbClr val="4E4F54"/>
    <a:srgbClr val="84888B"/>
    <a:srgbClr val="A04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92" autoAdjust="0"/>
    <p:restoredTop sz="96275" autoAdjust="0"/>
  </p:normalViewPr>
  <p:slideViewPr>
    <p:cSldViewPr snapToGrid="0" showGuides="1">
      <p:cViewPr varScale="1">
        <p:scale>
          <a:sx n="127" d="100"/>
          <a:sy n="127" d="100"/>
        </p:scale>
        <p:origin x="192" y="5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>
        <p:scale>
          <a:sx n="50" d="100"/>
          <a:sy n="50" d="100"/>
        </p:scale>
        <p:origin x="6760" y="3624"/>
      </p:cViewPr>
      <p:guideLst>
        <p:guide orient="horz" pos="4656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33024-10F1-4BC3-BAA5-CB28D8F9B6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265014" y="14010336"/>
            <a:ext cx="4029282" cy="742171"/>
          </a:xfrm>
          <a:prstGeom prst="rect">
            <a:avLst/>
          </a:prstGeom>
        </p:spPr>
        <p:txBody>
          <a:bodyPr vert="horz" lIns="135014" tIns="67507" rIns="135014" bIns="67507" rtlCol="0" anchor="b"/>
          <a:lstStyle>
            <a:lvl1pPr algn="r">
              <a:defRPr sz="1800"/>
            </a:lvl1pPr>
          </a:lstStyle>
          <a:p>
            <a:fld id="{9074A39D-78C5-4FF5-94A2-BCBFAF602A34}" type="datetimeFigureOut">
              <a:rPr lang="en-US" smtClean="0">
                <a:latin typeface="+mn-lt"/>
              </a:rPr>
              <a:t>8/4/23</a:t>
            </a:fld>
            <a:endParaRPr lang="en-US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2005F-34EB-4228-A469-9DA7EF685E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2" y="14010341"/>
            <a:ext cx="4029282" cy="742171"/>
          </a:xfrm>
          <a:prstGeom prst="rect">
            <a:avLst/>
          </a:prstGeom>
        </p:spPr>
        <p:txBody>
          <a:bodyPr vert="horz" lIns="135014" tIns="67507" rIns="135014" bIns="67507" rtlCol="0" anchor="b"/>
          <a:lstStyle>
            <a:lvl1pPr algn="r">
              <a:defRPr sz="1800"/>
            </a:lvl1pPr>
          </a:lstStyle>
          <a:p>
            <a:pPr algn="l"/>
            <a:fld id="{C75DCF9F-B5D2-4E17-BF72-5579017E6EA3}" type="slidenum">
              <a:rPr lang="en-US" smtClean="0">
                <a:latin typeface="+mn-lt"/>
              </a:rPr>
              <a:pPr algn="l"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575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018" y="13995192"/>
            <a:ext cx="4029282" cy="742171"/>
          </a:xfrm>
          <a:prstGeom prst="rect">
            <a:avLst/>
          </a:prstGeom>
        </p:spPr>
        <p:txBody>
          <a:bodyPr vert="horz" lIns="135014" tIns="67507" rIns="135014" bIns="67507" rtlCol="0"/>
          <a:lstStyle>
            <a:lvl1pPr algn="r">
              <a:defRPr sz="1800">
                <a:latin typeface="+mn-lt"/>
              </a:defRPr>
            </a:lvl1pPr>
          </a:lstStyle>
          <a:p>
            <a:fld id="{D7992059-949A-4D84-A84D-82EB5F97947B}" type="datetimeFigureOut">
              <a:rPr lang="en-US" smtClean="0"/>
              <a:pPr/>
              <a:t>8/4/23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5900" y="1847850"/>
            <a:ext cx="8864600" cy="4987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5014" tIns="67507" rIns="135014" bIns="6750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0482" y="7113722"/>
            <a:ext cx="7435436" cy="5821231"/>
          </a:xfrm>
          <a:prstGeom prst="rect">
            <a:avLst/>
          </a:prstGeom>
        </p:spPr>
        <p:txBody>
          <a:bodyPr vert="horz" lIns="135014" tIns="67507" rIns="135014" bIns="67507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" y="13995192"/>
            <a:ext cx="4029282" cy="742171"/>
          </a:xfrm>
          <a:prstGeom prst="rect">
            <a:avLst/>
          </a:prstGeom>
        </p:spPr>
        <p:txBody>
          <a:bodyPr vert="horz" lIns="135014" tIns="67507" rIns="135014" bIns="67507" rtlCol="0" anchor="b"/>
          <a:lstStyle>
            <a:lvl1pPr algn="l">
              <a:defRPr sz="1800">
                <a:latin typeface="+mn-lt"/>
              </a:defRPr>
            </a:lvl1pPr>
          </a:lstStyle>
          <a:p>
            <a:fld id="{DBFF095A-F86B-4B29-8A9F-DF3D3D1F3E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8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A5D040-4FD6-4BA1-AC81-B5CFF26CC6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1" y="1074420"/>
            <a:ext cx="11334582" cy="4233245"/>
          </a:xfrm>
          <a:prstGeom prst="rect">
            <a:avLst/>
          </a:prstGeom>
        </p:spPr>
      </p:pic>
      <p:sp>
        <p:nvSpPr>
          <p:cNvPr id="15" name="Freeform 7">
            <a:extLst>
              <a:ext uri="{FF2B5EF4-FFF2-40B4-BE49-F238E27FC236}">
                <a16:creationId xmlns:a16="http://schemas.microsoft.com/office/drawing/2014/main" id="{454A96CC-B6D3-471D-892D-1DBFEFBD0D12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latin typeface="+mn-lt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0494F7A-66DD-4829-9AF4-30A3A0F241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576" y="5392850"/>
            <a:ext cx="1644776" cy="40263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37BA4A-B024-42C0-AEE3-721B228F8259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9E6EA7-E7F1-42F0-95B8-1B1A5A465AF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267160" y="5343835"/>
            <a:ext cx="5384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>
                <a:solidFill>
                  <a:schemeClr val="tx1"/>
                </a:solidFill>
                <a:latin typeface="Century Gothic" panose="020B0502020202020204" pitchFamily="34" charset="0"/>
              </a:rPr>
              <a:t>ORNL is managed by UT-Battelle LLC for the US Department of Energy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428736" y="1388962"/>
            <a:ext cx="8678194" cy="978729"/>
          </a:xfrm>
        </p:spPr>
        <p:txBody>
          <a:bodyPr/>
          <a:lstStyle>
            <a:lvl1pPr algn="l">
              <a:defRPr sz="3200" b="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47481" y="3013455"/>
            <a:ext cx="5440514" cy="2028101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E99884-2636-4794-A093-0F9256951E0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082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7" y="1083755"/>
            <a:ext cx="5486764" cy="421929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4221671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3439C5-4231-ED43-91B8-86779195C11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C7DBBE-95AC-E843-979A-A1A45836011E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29C1BABE-6AB9-4F04-A1D6-C28E4287362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325F85-B4F1-4C5D-855D-1BE9D9C179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0" name="Line 5">
            <a:extLst>
              <a:ext uri="{FF2B5EF4-FFF2-40B4-BE49-F238E27FC236}">
                <a16:creationId xmlns:a16="http://schemas.microsoft.com/office/drawing/2014/main" id="{1F888CF4-3F65-4925-A47B-614AFCDC055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Line 6">
            <a:extLst>
              <a:ext uri="{FF2B5EF4-FFF2-40B4-BE49-F238E27FC236}">
                <a16:creationId xmlns:a16="http://schemas.microsoft.com/office/drawing/2014/main" id="{4CFFE01C-81C8-4437-B6F5-7BAAEE5FC29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1B955FFA-B6F5-4CDD-940A-DB05FD68B7CA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A5F7EA9-E5C6-4376-AC5D-CA0B1DA0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8079" y="2453317"/>
            <a:ext cx="5512904" cy="2690184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1499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6" y="1078992"/>
            <a:ext cx="5487073" cy="4224052"/>
          </a:xfrm>
          <a:noFill/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5779008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453316"/>
            <a:ext cx="5512904" cy="4163291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6" name="Freeform 7">
            <a:extLst>
              <a:ext uri="{FF2B5EF4-FFF2-40B4-BE49-F238E27FC236}">
                <a16:creationId xmlns:a16="http://schemas.microsoft.com/office/drawing/2014/main" id="{2A500EEB-73EC-4C16-8273-4ED5425DD64C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02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k green picture layou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20595" y="1078989"/>
            <a:ext cx="7464186" cy="422600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1" y="1078991"/>
            <a:ext cx="3846274" cy="5779007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079" y="1275788"/>
            <a:ext cx="3576228" cy="97969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800350"/>
            <a:ext cx="3541945" cy="3816258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E0FFF716-AFC7-4054-A1F8-2C39C30731D0}"/>
              </a:ext>
            </a:extLst>
          </p:cNvPr>
          <p:cNvSpPr>
            <a:spLocks/>
          </p:cNvSpPr>
          <p:nvPr userDrawn="1"/>
        </p:nvSpPr>
        <p:spPr bwMode="auto">
          <a:xfrm>
            <a:off x="4120595" y="1"/>
            <a:ext cx="8071405" cy="6857998"/>
          </a:xfrm>
          <a:custGeom>
            <a:avLst/>
            <a:gdLst>
              <a:gd name="T0" fmla="*/ 4151 w 4490"/>
              <a:gd name="T1" fmla="*/ 0 h 3815"/>
              <a:gd name="T2" fmla="*/ 4151 w 4490"/>
              <a:gd name="T3" fmla="*/ 2951 h 3815"/>
              <a:gd name="T4" fmla="*/ 0 w 4490"/>
              <a:gd name="T5" fmla="*/ 2951 h 3815"/>
              <a:gd name="T6" fmla="*/ 0 w 4490"/>
              <a:gd name="T7" fmla="*/ 3815 h 3815"/>
              <a:gd name="T8" fmla="*/ 4490 w 4490"/>
              <a:gd name="T9" fmla="*/ 3815 h 3815"/>
              <a:gd name="T10" fmla="*/ 4490 w 4490"/>
              <a:gd name="T11" fmla="*/ 2969 h 3815"/>
              <a:gd name="T12" fmla="*/ 4490 w 4490"/>
              <a:gd name="T13" fmla="*/ 2951 h 3815"/>
              <a:gd name="T14" fmla="*/ 4490 w 4490"/>
              <a:gd name="T15" fmla="*/ 0 h 3815"/>
              <a:gd name="T16" fmla="*/ 4151 w 4490"/>
              <a:gd name="T17" fmla="*/ 0 h 3815"/>
              <a:gd name="T18" fmla="*/ 4151 w 4490"/>
              <a:gd name="T19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90" h="3815">
                <a:moveTo>
                  <a:pt x="4151" y="0"/>
                </a:moveTo>
                <a:lnTo>
                  <a:pt x="4151" y="2951"/>
                </a:lnTo>
                <a:lnTo>
                  <a:pt x="0" y="2951"/>
                </a:lnTo>
                <a:lnTo>
                  <a:pt x="0" y="3815"/>
                </a:lnTo>
                <a:lnTo>
                  <a:pt x="4490" y="3815"/>
                </a:lnTo>
                <a:lnTo>
                  <a:pt x="4490" y="2969"/>
                </a:lnTo>
                <a:lnTo>
                  <a:pt x="4490" y="2951"/>
                </a:lnTo>
                <a:lnTo>
                  <a:pt x="4490" y="0"/>
                </a:lnTo>
                <a:lnTo>
                  <a:pt x="4151" y="0"/>
                </a:lnTo>
                <a:lnTo>
                  <a:pt x="4151" y="0"/>
                </a:lnTo>
                <a:close/>
              </a:path>
            </a:pathLst>
          </a:custGeom>
          <a:solidFill>
            <a:srgbClr val="4C88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22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4320" y="2381"/>
            <a:ext cx="11312843" cy="6342021"/>
          </a:xfrm>
          <a:noFill/>
          <a:ln>
            <a:noFill/>
          </a:ln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9" y="274320"/>
            <a:ext cx="11000232" cy="53553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effectLst/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Rectangle 256">
            <a:extLst>
              <a:ext uri="{FF2B5EF4-FFF2-40B4-BE49-F238E27FC236}">
                <a16:creationId xmlns:a16="http://schemas.microsoft.com/office/drawing/2014/main" id="{50787286-CD5D-43D9-B8DA-70C3358DC82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3" y="647700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D938724D-E109-43B4-9560-1552E26DB04A}"/>
              </a:ext>
            </a:extLst>
          </p:cNvPr>
          <p:cNvSpPr>
            <a:spLocks/>
          </p:cNvSpPr>
          <p:nvPr userDrawn="1"/>
        </p:nvSpPr>
        <p:spPr bwMode="auto">
          <a:xfrm>
            <a:off x="6026150" y="0"/>
            <a:ext cx="6165850" cy="6858000"/>
          </a:xfrm>
          <a:custGeom>
            <a:avLst/>
            <a:gdLst>
              <a:gd name="T0" fmla="*/ 3502 w 3884"/>
              <a:gd name="T1" fmla="*/ 0 h 4320"/>
              <a:gd name="T2" fmla="*/ 3502 w 3884"/>
              <a:gd name="T3" fmla="*/ 3998 h 4320"/>
              <a:gd name="T4" fmla="*/ 0 w 3884"/>
              <a:gd name="T5" fmla="*/ 3998 h 4320"/>
              <a:gd name="T6" fmla="*/ 0 w 3884"/>
              <a:gd name="T7" fmla="*/ 4320 h 4320"/>
              <a:gd name="T8" fmla="*/ 3502 w 3884"/>
              <a:gd name="T9" fmla="*/ 4320 h 4320"/>
              <a:gd name="T10" fmla="*/ 3884 w 3884"/>
              <a:gd name="T11" fmla="*/ 4320 h 4320"/>
              <a:gd name="T12" fmla="*/ 3884 w 3884"/>
              <a:gd name="T13" fmla="*/ 3998 h 4320"/>
              <a:gd name="T14" fmla="*/ 3884 w 3884"/>
              <a:gd name="T15" fmla="*/ 0 h 4320"/>
              <a:gd name="T16" fmla="*/ 3502 w 3884"/>
              <a:gd name="T17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84" h="4320">
                <a:moveTo>
                  <a:pt x="3502" y="0"/>
                </a:moveTo>
                <a:lnTo>
                  <a:pt x="3502" y="3998"/>
                </a:lnTo>
                <a:lnTo>
                  <a:pt x="0" y="3998"/>
                </a:lnTo>
                <a:lnTo>
                  <a:pt x="0" y="4320"/>
                </a:lnTo>
                <a:lnTo>
                  <a:pt x="3502" y="4320"/>
                </a:lnTo>
                <a:lnTo>
                  <a:pt x="3884" y="4320"/>
                </a:lnTo>
                <a:lnTo>
                  <a:pt x="3884" y="3998"/>
                </a:lnTo>
                <a:lnTo>
                  <a:pt x="3884" y="0"/>
                </a:lnTo>
                <a:lnTo>
                  <a:pt x="3502" y="0"/>
                </a:lnTo>
                <a:close/>
              </a:path>
            </a:pathLst>
          </a:custGeom>
          <a:solidFill>
            <a:srgbClr val="4087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00E375-D0D6-466C-A383-E914B5C8AE5A}"/>
              </a:ext>
            </a:extLst>
          </p:cNvPr>
          <p:cNvSpPr/>
          <p:nvPr userDrawn="1"/>
        </p:nvSpPr>
        <p:spPr>
          <a:xfrm>
            <a:off x="0" y="6344402"/>
            <a:ext cx="274320" cy="510909"/>
          </a:xfrm>
          <a:prstGeom prst="rect">
            <a:avLst/>
          </a:prstGeom>
          <a:solidFill>
            <a:srgbClr val="397D5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090841D-81E2-4E83-8067-E18C5C3AF8FF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AF918D-9DED-D44A-9D8C-455EA11CD9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5644" y="6452482"/>
            <a:ext cx="1626108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074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2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6351411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19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6351411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8" y="1005840"/>
            <a:ext cx="582168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312234" y="1527048"/>
            <a:ext cx="5783766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6351410" y="1005840"/>
            <a:ext cx="5840589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6351411" y="1527048"/>
            <a:ext cx="578557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8" y="365857"/>
            <a:ext cx="10363317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649F31-1D58-F243-85FD-74506880A33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038521-D276-4049-A4BA-98C27C6D825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3F2F0951-0E05-43D4-AB3F-73E5681F4301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7EC139F-C616-4896-A830-8F9FC5B2C2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3" name="Rectangle 256">
            <a:extLst>
              <a:ext uri="{FF2B5EF4-FFF2-40B4-BE49-F238E27FC236}">
                <a16:creationId xmlns:a16="http://schemas.microsoft.com/office/drawing/2014/main" id="{D8ACAAE2-A531-47BE-8F4F-FFC18507ED0B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13747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4299090" y="1412106"/>
            <a:ext cx="3867912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832386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3866758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4299089" y="948037"/>
            <a:ext cx="386791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8323860" y="948037"/>
            <a:ext cx="3885931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0178" y="1005840"/>
            <a:ext cx="387067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312234" y="1527048"/>
            <a:ext cx="379141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297709" y="1005840"/>
            <a:ext cx="38667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295175" y="1527048"/>
            <a:ext cx="3860800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19718" y="1005840"/>
            <a:ext cx="3885931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19719" y="1527048"/>
            <a:ext cx="3768204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8" y="365857"/>
            <a:ext cx="10418329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2881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9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328861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328861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630290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6302901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 userDrawn="1"/>
        </p:nvSpPr>
        <p:spPr>
          <a:xfrm>
            <a:off x="9317192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 userDrawn="1"/>
        </p:nvSpPr>
        <p:spPr>
          <a:xfrm>
            <a:off x="9317193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9" y="1005840"/>
            <a:ext cx="28614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74318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88609" y="1005840"/>
            <a:ext cx="2874807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88609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12952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12952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65857"/>
            <a:ext cx="1041833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17190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1719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5E4A85E-2D34-4FC1-90CE-1459D5681F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04" y="441571"/>
            <a:ext cx="1093661" cy="2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607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A5D040-4FD6-4BA1-AC81-B5CFF26CC6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1" y="1074420"/>
            <a:ext cx="11334582" cy="4233245"/>
          </a:xfrm>
          <a:prstGeom prst="rect">
            <a:avLst/>
          </a:prstGeom>
        </p:spPr>
      </p:pic>
      <p:sp>
        <p:nvSpPr>
          <p:cNvPr id="15" name="Freeform 7">
            <a:extLst>
              <a:ext uri="{FF2B5EF4-FFF2-40B4-BE49-F238E27FC236}">
                <a16:creationId xmlns:a16="http://schemas.microsoft.com/office/drawing/2014/main" id="{454A96CC-B6D3-471D-892D-1DBFEFBD0D12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latin typeface="+mn-lt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0494F7A-66DD-4829-9AF4-30A3A0F241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576" y="5392850"/>
            <a:ext cx="1644776" cy="40263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37BA4A-B024-42C0-AEE3-721B228F8259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9E6EA7-E7F1-42F0-95B8-1B1A5A465AF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267160" y="5343835"/>
            <a:ext cx="5384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>
                <a:solidFill>
                  <a:schemeClr val="tx1"/>
                </a:solidFill>
                <a:latin typeface="Century Gothic" panose="020B0502020202020204" pitchFamily="34" charset="0"/>
              </a:rPr>
              <a:t>ORNL is managed by UT-Battelle LLC for the US Department of Energy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428736" y="1388962"/>
            <a:ext cx="8678194" cy="978729"/>
          </a:xfrm>
        </p:spPr>
        <p:txBody>
          <a:bodyPr/>
          <a:lstStyle>
            <a:lvl1pPr algn="l">
              <a:defRPr sz="3200" b="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47481" y="3013455"/>
            <a:ext cx="5440514" cy="2028101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E99884-2636-4794-A093-0F9256951E0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420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5" y="1653735"/>
            <a:ext cx="11430000" cy="4047778"/>
          </a:xfrm>
        </p:spPr>
        <p:txBody>
          <a:bodyPr/>
          <a:lstStyle>
            <a:lvl1pPr marL="288925" indent="-288925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875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502785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DAB3A-4154-42CC-B73A-07DD412DD1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1" b="-1"/>
          <a:stretch/>
        </p:blipFill>
        <p:spPr>
          <a:xfrm>
            <a:off x="6095998" y="1078992"/>
            <a:ext cx="5535025" cy="42286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274320" y="1078992"/>
            <a:ext cx="5821680" cy="4228673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352479"/>
            <a:ext cx="5413469" cy="11007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068FB31-3CF5-496E-BC0D-61D682234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2217" y="2891883"/>
            <a:ext cx="5431021" cy="2252546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buClr>
                <a:schemeClr val="tx1"/>
              </a:buClr>
              <a:buFont typeface="Century Gothic" panose="020B0502020202020204" pitchFamily="34" charset="0"/>
              <a:buChar char="–"/>
              <a:defRPr sz="1800">
                <a:latin typeface="Century Gothic" panose="020B0502020202020204" pitchFamily="34" charset="0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ACC93F-6123-3F49-8C15-4A811AF8B7BB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756F41-5AD0-C346-AE90-A0206E07D1B9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E79036-1F33-40EB-AB47-F9529E5C3C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3E861E90-11A2-4A0B-85EB-1A2865C9A48F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046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5" y="1653735"/>
            <a:ext cx="11430000" cy="4047778"/>
          </a:xfrm>
        </p:spPr>
        <p:txBody>
          <a:bodyPr/>
          <a:lstStyle>
            <a:lvl1pPr marL="288925" indent="-288925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875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74589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1444753"/>
            <a:ext cx="5507832" cy="4203944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1444753"/>
            <a:ext cx="5504688" cy="4203944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26400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135" y="1444752"/>
            <a:ext cx="5507832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2275467"/>
            <a:ext cx="5507832" cy="3373229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1493" y="1444752"/>
            <a:ext cx="5504688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2275467"/>
            <a:ext cx="5504688" cy="3373229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22715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425236" cy="535531"/>
          </a:xfrm>
        </p:spPr>
        <p:txBody>
          <a:bodyPr/>
          <a:lstStyle>
            <a:lvl1pPr>
              <a:lnSpc>
                <a:spcPct val="90000"/>
              </a:lnSpc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3317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ide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28416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84682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84682" y="2213184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389711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36104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36104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3659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3659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48562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48562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865907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7" y="1083755"/>
            <a:ext cx="5486764" cy="421929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4221671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3439C5-4231-ED43-91B8-86779195C11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C7DBBE-95AC-E843-979A-A1A45836011E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29C1BABE-6AB9-4F04-A1D6-C28E4287362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325F85-B4F1-4C5D-855D-1BE9D9C179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0" name="Line 5">
            <a:extLst>
              <a:ext uri="{FF2B5EF4-FFF2-40B4-BE49-F238E27FC236}">
                <a16:creationId xmlns:a16="http://schemas.microsoft.com/office/drawing/2014/main" id="{1F888CF4-3F65-4925-A47B-614AFCDC055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Line 6">
            <a:extLst>
              <a:ext uri="{FF2B5EF4-FFF2-40B4-BE49-F238E27FC236}">
                <a16:creationId xmlns:a16="http://schemas.microsoft.com/office/drawing/2014/main" id="{4CFFE01C-81C8-4437-B6F5-7BAAEE5FC29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1B955FFA-B6F5-4CDD-940A-DB05FD68B7CA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A5F7EA9-E5C6-4376-AC5D-CA0B1DA0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8079" y="2453317"/>
            <a:ext cx="5512904" cy="2690184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1108420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6" y="1078992"/>
            <a:ext cx="5487073" cy="4224052"/>
          </a:xfrm>
          <a:noFill/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5779008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453316"/>
            <a:ext cx="5512904" cy="4163291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6" name="Freeform 7">
            <a:extLst>
              <a:ext uri="{FF2B5EF4-FFF2-40B4-BE49-F238E27FC236}">
                <a16:creationId xmlns:a16="http://schemas.microsoft.com/office/drawing/2014/main" id="{2A500EEB-73EC-4C16-8273-4ED5425DD64C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1802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k green picture layou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20595" y="1078989"/>
            <a:ext cx="7464186" cy="422600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1" y="1078991"/>
            <a:ext cx="3846274" cy="5779007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079" y="1275788"/>
            <a:ext cx="3576228" cy="97969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800350"/>
            <a:ext cx="3541945" cy="3816258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E0FFF716-AFC7-4054-A1F8-2C39C30731D0}"/>
              </a:ext>
            </a:extLst>
          </p:cNvPr>
          <p:cNvSpPr>
            <a:spLocks/>
          </p:cNvSpPr>
          <p:nvPr userDrawn="1"/>
        </p:nvSpPr>
        <p:spPr bwMode="auto">
          <a:xfrm>
            <a:off x="4120595" y="1"/>
            <a:ext cx="8071405" cy="6857998"/>
          </a:xfrm>
          <a:custGeom>
            <a:avLst/>
            <a:gdLst>
              <a:gd name="T0" fmla="*/ 4151 w 4490"/>
              <a:gd name="T1" fmla="*/ 0 h 3815"/>
              <a:gd name="T2" fmla="*/ 4151 w 4490"/>
              <a:gd name="T3" fmla="*/ 2951 h 3815"/>
              <a:gd name="T4" fmla="*/ 0 w 4490"/>
              <a:gd name="T5" fmla="*/ 2951 h 3815"/>
              <a:gd name="T6" fmla="*/ 0 w 4490"/>
              <a:gd name="T7" fmla="*/ 3815 h 3815"/>
              <a:gd name="T8" fmla="*/ 4490 w 4490"/>
              <a:gd name="T9" fmla="*/ 3815 h 3815"/>
              <a:gd name="T10" fmla="*/ 4490 w 4490"/>
              <a:gd name="T11" fmla="*/ 2969 h 3815"/>
              <a:gd name="T12" fmla="*/ 4490 w 4490"/>
              <a:gd name="T13" fmla="*/ 2951 h 3815"/>
              <a:gd name="T14" fmla="*/ 4490 w 4490"/>
              <a:gd name="T15" fmla="*/ 0 h 3815"/>
              <a:gd name="T16" fmla="*/ 4151 w 4490"/>
              <a:gd name="T17" fmla="*/ 0 h 3815"/>
              <a:gd name="T18" fmla="*/ 4151 w 4490"/>
              <a:gd name="T19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90" h="3815">
                <a:moveTo>
                  <a:pt x="4151" y="0"/>
                </a:moveTo>
                <a:lnTo>
                  <a:pt x="4151" y="2951"/>
                </a:lnTo>
                <a:lnTo>
                  <a:pt x="0" y="2951"/>
                </a:lnTo>
                <a:lnTo>
                  <a:pt x="0" y="3815"/>
                </a:lnTo>
                <a:lnTo>
                  <a:pt x="4490" y="3815"/>
                </a:lnTo>
                <a:lnTo>
                  <a:pt x="4490" y="2969"/>
                </a:lnTo>
                <a:lnTo>
                  <a:pt x="4490" y="2951"/>
                </a:lnTo>
                <a:lnTo>
                  <a:pt x="4490" y="0"/>
                </a:lnTo>
                <a:lnTo>
                  <a:pt x="4151" y="0"/>
                </a:lnTo>
                <a:lnTo>
                  <a:pt x="4151" y="0"/>
                </a:lnTo>
                <a:close/>
              </a:path>
            </a:pathLst>
          </a:custGeom>
          <a:solidFill>
            <a:srgbClr val="4C88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6489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4320" y="2381"/>
            <a:ext cx="11312843" cy="6342021"/>
          </a:xfrm>
          <a:noFill/>
          <a:ln>
            <a:noFill/>
          </a:ln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9" y="274320"/>
            <a:ext cx="11000232" cy="53553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effectLst/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Rectangle 256">
            <a:extLst>
              <a:ext uri="{FF2B5EF4-FFF2-40B4-BE49-F238E27FC236}">
                <a16:creationId xmlns:a16="http://schemas.microsoft.com/office/drawing/2014/main" id="{50787286-CD5D-43D9-B8DA-70C3358DC82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3" y="647700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D938724D-E109-43B4-9560-1552E26DB04A}"/>
              </a:ext>
            </a:extLst>
          </p:cNvPr>
          <p:cNvSpPr>
            <a:spLocks/>
          </p:cNvSpPr>
          <p:nvPr userDrawn="1"/>
        </p:nvSpPr>
        <p:spPr bwMode="auto">
          <a:xfrm>
            <a:off x="6026150" y="0"/>
            <a:ext cx="6165850" cy="6858000"/>
          </a:xfrm>
          <a:custGeom>
            <a:avLst/>
            <a:gdLst>
              <a:gd name="T0" fmla="*/ 3502 w 3884"/>
              <a:gd name="T1" fmla="*/ 0 h 4320"/>
              <a:gd name="T2" fmla="*/ 3502 w 3884"/>
              <a:gd name="T3" fmla="*/ 3998 h 4320"/>
              <a:gd name="T4" fmla="*/ 0 w 3884"/>
              <a:gd name="T5" fmla="*/ 3998 h 4320"/>
              <a:gd name="T6" fmla="*/ 0 w 3884"/>
              <a:gd name="T7" fmla="*/ 4320 h 4320"/>
              <a:gd name="T8" fmla="*/ 3502 w 3884"/>
              <a:gd name="T9" fmla="*/ 4320 h 4320"/>
              <a:gd name="T10" fmla="*/ 3884 w 3884"/>
              <a:gd name="T11" fmla="*/ 4320 h 4320"/>
              <a:gd name="T12" fmla="*/ 3884 w 3884"/>
              <a:gd name="T13" fmla="*/ 3998 h 4320"/>
              <a:gd name="T14" fmla="*/ 3884 w 3884"/>
              <a:gd name="T15" fmla="*/ 0 h 4320"/>
              <a:gd name="T16" fmla="*/ 3502 w 3884"/>
              <a:gd name="T17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84" h="4320">
                <a:moveTo>
                  <a:pt x="3502" y="0"/>
                </a:moveTo>
                <a:lnTo>
                  <a:pt x="3502" y="3998"/>
                </a:lnTo>
                <a:lnTo>
                  <a:pt x="0" y="3998"/>
                </a:lnTo>
                <a:lnTo>
                  <a:pt x="0" y="4320"/>
                </a:lnTo>
                <a:lnTo>
                  <a:pt x="3502" y="4320"/>
                </a:lnTo>
                <a:lnTo>
                  <a:pt x="3884" y="4320"/>
                </a:lnTo>
                <a:lnTo>
                  <a:pt x="3884" y="3998"/>
                </a:lnTo>
                <a:lnTo>
                  <a:pt x="3884" y="0"/>
                </a:lnTo>
                <a:lnTo>
                  <a:pt x="3502" y="0"/>
                </a:lnTo>
                <a:close/>
              </a:path>
            </a:pathLst>
          </a:custGeom>
          <a:solidFill>
            <a:srgbClr val="4087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00E375-D0D6-466C-A383-E914B5C8AE5A}"/>
              </a:ext>
            </a:extLst>
          </p:cNvPr>
          <p:cNvSpPr/>
          <p:nvPr userDrawn="1"/>
        </p:nvSpPr>
        <p:spPr>
          <a:xfrm>
            <a:off x="0" y="6344402"/>
            <a:ext cx="274320" cy="510909"/>
          </a:xfrm>
          <a:prstGeom prst="rect">
            <a:avLst/>
          </a:prstGeom>
          <a:solidFill>
            <a:srgbClr val="397D5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090841D-81E2-4E83-8067-E18C5C3AF8FF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AF918D-9DED-D44A-9D8C-455EA11CD9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5644" y="6452482"/>
            <a:ext cx="1626108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717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DAB3A-4154-42CC-B73A-07DD412DD1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1" b="-1"/>
          <a:stretch/>
        </p:blipFill>
        <p:spPr>
          <a:xfrm>
            <a:off x="6095998" y="1078992"/>
            <a:ext cx="5535025" cy="42286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274320" y="1078992"/>
            <a:ext cx="5821680" cy="4228673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352479"/>
            <a:ext cx="5413469" cy="11007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068FB31-3CF5-496E-BC0D-61D682234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2217" y="2891883"/>
            <a:ext cx="5431021" cy="2252546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buClr>
                <a:schemeClr val="tx1"/>
              </a:buClr>
              <a:buFont typeface="Century Gothic" panose="020B0502020202020204" pitchFamily="34" charset="0"/>
              <a:buChar char="–"/>
              <a:defRPr sz="1800">
                <a:latin typeface="Century Gothic" panose="020B0502020202020204" pitchFamily="34" charset="0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ACC93F-6123-3F49-8C15-4A811AF8B7BB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756F41-5AD0-C346-AE90-A0206E07D1B9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E79036-1F33-40EB-AB47-F9529E5C3C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3E861E90-11A2-4A0B-85EB-1A2865C9A48F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190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2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6351411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19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6351411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8" y="1005840"/>
            <a:ext cx="582168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312234" y="1527048"/>
            <a:ext cx="5783766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6351410" y="1005840"/>
            <a:ext cx="5840589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6351411" y="1527048"/>
            <a:ext cx="578557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8" y="365857"/>
            <a:ext cx="10363317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649F31-1D58-F243-85FD-74506880A33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038521-D276-4049-A4BA-98C27C6D825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3F2F0951-0E05-43D4-AB3F-73E5681F4301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7EC139F-C616-4896-A830-8F9FC5B2C2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3" name="Rectangle 256">
            <a:extLst>
              <a:ext uri="{FF2B5EF4-FFF2-40B4-BE49-F238E27FC236}">
                <a16:creationId xmlns:a16="http://schemas.microsoft.com/office/drawing/2014/main" id="{D8ACAAE2-A531-47BE-8F4F-FFC18507ED0B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37899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4299090" y="1412106"/>
            <a:ext cx="3867912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832386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3866758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4299089" y="948037"/>
            <a:ext cx="386791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8323860" y="948037"/>
            <a:ext cx="3885931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0178" y="1005840"/>
            <a:ext cx="387067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312234" y="1527048"/>
            <a:ext cx="379141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297709" y="1005840"/>
            <a:ext cx="38667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295175" y="1527048"/>
            <a:ext cx="3860800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19718" y="1005840"/>
            <a:ext cx="3885931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19719" y="1527048"/>
            <a:ext cx="3768204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8" y="365857"/>
            <a:ext cx="10418329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2144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9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328861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328861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630290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6302901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 userDrawn="1"/>
        </p:nvSpPr>
        <p:spPr>
          <a:xfrm>
            <a:off x="9317192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 userDrawn="1"/>
        </p:nvSpPr>
        <p:spPr>
          <a:xfrm>
            <a:off x="9317193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9" y="1005840"/>
            <a:ext cx="28614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74318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88609" y="1005840"/>
            <a:ext cx="2874807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88609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12952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12952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65857"/>
            <a:ext cx="1041833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17190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1719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5E4A85E-2D34-4FC1-90CE-1459D5681F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04" y="441571"/>
            <a:ext cx="1093661" cy="2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873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4378" y="320040"/>
            <a:ext cx="11425236" cy="5355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563" y="1637229"/>
            <a:ext cx="11372771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47608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6D7FFC-E7A6-8E44-B97C-38FDAD17C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3ED2-204A-B14B-A1B9-0B008AFF40ED}" type="datetimeFigureOut">
              <a:rPr lang="en-US" smtClean="0"/>
              <a:t>8/4/23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1F378C-A914-1941-8FEB-36AEB657D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DD740D-C819-5F48-9CB3-9F2AE1B21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7F6B-1F14-264B-8923-B4393F55F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16353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userDrawn="1">
  <p:cSld name="Main point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/>
          <p:nvPr/>
        </p:nvSpPr>
        <p:spPr>
          <a:xfrm>
            <a:off x="486400" y="392600"/>
            <a:ext cx="11219200" cy="6072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7701841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1444753"/>
            <a:ext cx="5507832" cy="4203944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1444753"/>
            <a:ext cx="5504688" cy="4203944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605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135" y="1444752"/>
            <a:ext cx="5507832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2275467"/>
            <a:ext cx="5507832" cy="3373229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1493" y="1444752"/>
            <a:ext cx="5504688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2275467"/>
            <a:ext cx="5504688" cy="3373229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8993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425236" cy="535531"/>
          </a:xfrm>
        </p:spPr>
        <p:txBody>
          <a:bodyPr/>
          <a:lstStyle>
            <a:lvl1pPr>
              <a:lnSpc>
                <a:spcPct val="90000"/>
              </a:lnSpc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582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ide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9577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84682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84682" y="2213184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1005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36104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36104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3659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3659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48562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48562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90490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file:////Users/h2b/Library/Containers/com.microsoft.Outlook/Data/Library/Caches/Signatures/signature_73455748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9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29768" y="274320"/>
            <a:ext cx="11430000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1614" y="1650029"/>
            <a:ext cx="11419468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3B0D07-6BED-A646-84B4-4749F06D657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832D77F-AA48-5846-ACCE-C0EB6A92350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16607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ISRD-RCN Workshop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F31812-5ADD-804D-A206-DF866C539C33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405644" y="6452482"/>
            <a:ext cx="1626108" cy="301752"/>
          </a:xfrm>
          <a:prstGeom prst="rect">
            <a:avLst/>
          </a:prstGeom>
        </p:spPr>
      </p:pic>
      <p:pic>
        <p:nvPicPr>
          <p:cNvPr id="9" name="Picture 1" descr="Logo&#10;&#10;Description automatically generated">
            <a:extLst>
              <a:ext uri="{FF2B5EF4-FFF2-40B4-BE49-F238E27FC236}">
                <a16:creationId xmlns:a16="http://schemas.microsoft.com/office/drawing/2014/main" id="{9F7C0CFC-3209-4BFC-916E-08DCE65BDE7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9" r:link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282" y="6430748"/>
            <a:ext cx="408592" cy="408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5756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32" r:id="rId2"/>
    <p:sldLayoutId id="2147483716" r:id="rId3"/>
    <p:sldLayoutId id="2147483663" r:id="rId4"/>
    <p:sldLayoutId id="2147483758" r:id="rId5"/>
    <p:sldLayoutId id="2147483736" r:id="rId6"/>
    <p:sldLayoutId id="2147483759" r:id="rId7"/>
    <p:sldLayoutId id="2147483685" r:id="rId8"/>
    <p:sldLayoutId id="2147483757" r:id="rId9"/>
    <p:sldLayoutId id="2147483667" r:id="rId10"/>
    <p:sldLayoutId id="2147483725" r:id="rId11"/>
    <p:sldLayoutId id="2147483756" r:id="rId12"/>
    <p:sldLayoutId id="2147483678" r:id="rId13"/>
    <p:sldLayoutId id="2147483760" r:id="rId14"/>
    <p:sldLayoutId id="2147483761" r:id="rId15"/>
    <p:sldLayoutId id="2147483762" r:id="rId1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87338" indent="-28733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8975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030288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29768" y="274320"/>
            <a:ext cx="11430000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1614" y="1650029"/>
            <a:ext cx="11419468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3B0D07-6BED-A646-84B4-4749F06D657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832D77F-AA48-5846-ACCE-C0EB6A92350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16607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GRC Neutron Scattering 2023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F31812-5ADD-804D-A206-DF866C539C33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405644" y="6452482"/>
            <a:ext cx="1626108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87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  <p:sldLayoutId id="2147483782" r:id="rId17"/>
    <p:sldLayoutId id="2147483783" r:id="rId18"/>
    <p:sldLayoutId id="2147483784" r:id="rId19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87338" indent="-28733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8975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030288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file:////Users/h2b/Library/Containers/com.microsoft.Outlook/Data/Library/Caches/Signatures/signature_73455748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0100CC-3E15-4B81-BE89-1AF21FB00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296" y="5469038"/>
            <a:ext cx="1714478" cy="1265624"/>
          </a:xfrm>
          <a:prstGeom prst="rect">
            <a:avLst/>
          </a:prstGeom>
        </p:spPr>
      </p:pic>
      <p:pic>
        <p:nvPicPr>
          <p:cNvPr id="5" name="Picture 1" descr="Logo&#10;&#10;Description automatically generated">
            <a:extLst>
              <a:ext uri="{FF2B5EF4-FFF2-40B4-BE49-F238E27FC236}">
                <a16:creationId xmlns:a16="http://schemas.microsoft.com/office/drawing/2014/main" id="{AF15C158-3F46-4640-839E-7EC076153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099" y="5349375"/>
            <a:ext cx="1504950" cy="150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146EEE5-9825-AB21-2DD0-9D061C536A28}"/>
              </a:ext>
            </a:extLst>
          </p:cNvPr>
          <p:cNvSpPr txBox="1"/>
          <p:nvPr/>
        </p:nvSpPr>
        <p:spPr>
          <a:xfrm>
            <a:off x="650788" y="1400431"/>
            <a:ext cx="7026877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3600" dirty="0">
                <a:solidFill>
                  <a:schemeClr val="bg1"/>
                </a:solidFill>
                <a:latin typeface="+mn-lt"/>
              </a:rPr>
              <a:t>Environment management</a:t>
            </a:r>
          </a:p>
          <a:p>
            <a:pPr algn="l">
              <a:lnSpc>
                <a:spcPct val="90000"/>
              </a:lnSpc>
            </a:pPr>
            <a:endParaRPr lang="en-US" sz="3600" dirty="0">
              <a:solidFill>
                <a:schemeClr val="bg1"/>
              </a:solidFill>
              <a:latin typeface="+mn-lt"/>
            </a:endParaRPr>
          </a:p>
          <a:p>
            <a:pPr algn="l">
              <a:lnSpc>
                <a:spcPct val="90000"/>
              </a:lnSpc>
            </a:pPr>
            <a:r>
              <a:rPr lang="en-US" sz="3600" dirty="0">
                <a:solidFill>
                  <a:schemeClr val="bg1"/>
                </a:solidFill>
                <a:latin typeface="+mn-lt"/>
              </a:rPr>
              <a:t>Running Python Options</a:t>
            </a:r>
          </a:p>
        </p:txBody>
      </p:sp>
    </p:spTree>
    <p:extLst>
      <p:ext uri="{BB962C8B-B14F-4D97-AF65-F5344CB8AC3E}">
        <p14:creationId xmlns:p14="http://schemas.microsoft.com/office/powerpoint/2010/main" val="4172643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8048-AE16-AA58-3CB1-ADCC9E07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Environment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A2584-0393-C81E-D2CF-B49F03DBC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245" y="1159464"/>
            <a:ext cx="11430000" cy="4047778"/>
          </a:xfrm>
        </p:spPr>
        <p:txBody>
          <a:bodyPr/>
          <a:lstStyle/>
          <a:p>
            <a:r>
              <a:rPr lang="en-US" dirty="0"/>
              <a:t>Why</a:t>
            </a:r>
          </a:p>
          <a:p>
            <a:r>
              <a:rPr lang="en-US" dirty="0"/>
              <a:t>Environment manager available: </a:t>
            </a:r>
            <a:r>
              <a:rPr lang="en-US" dirty="0" err="1"/>
              <a:t>conda</a:t>
            </a:r>
            <a:r>
              <a:rPr lang="en-US" dirty="0"/>
              <a:t>, mamba, </a:t>
            </a:r>
            <a:r>
              <a:rPr lang="en-US" dirty="0" err="1"/>
              <a:t>pyvenv</a:t>
            </a:r>
            <a:endParaRPr lang="en-US" dirty="0"/>
          </a:p>
          <a:p>
            <a:r>
              <a:rPr lang="en-US" dirty="0"/>
              <a:t>How it works</a:t>
            </a:r>
          </a:p>
          <a:p>
            <a:r>
              <a:rPr lang="en-US" dirty="0"/>
              <a:t>Demo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0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8048-AE16-AA58-3CB1-ADCC9E079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978729"/>
          </a:xfrm>
        </p:spPr>
        <p:txBody>
          <a:bodyPr/>
          <a:lstStyle/>
          <a:p>
            <a:r>
              <a:rPr lang="en-US" b="1" dirty="0"/>
              <a:t>Environment management</a:t>
            </a:r>
            <a:br>
              <a:rPr lang="en-US" b="1" dirty="0"/>
            </a:br>
            <a:r>
              <a:rPr lang="en-US" b="1" dirty="0"/>
              <a:t>Why</a:t>
            </a:r>
          </a:p>
        </p:txBody>
      </p:sp>
      <p:pic>
        <p:nvPicPr>
          <p:cNvPr id="7" name="Picture 6" descr="A table with chairs and fruit on it&#10;&#10;Description automatically generated">
            <a:extLst>
              <a:ext uri="{FF2B5EF4-FFF2-40B4-BE49-F238E27FC236}">
                <a16:creationId xmlns:a16="http://schemas.microsoft.com/office/drawing/2014/main" id="{193B64ED-519F-4FFC-2EEA-D3AA46730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98" y="1706271"/>
            <a:ext cx="4875261" cy="3567611"/>
          </a:xfrm>
          <a:prstGeom prst="rect">
            <a:avLst/>
          </a:prstGeom>
        </p:spPr>
      </p:pic>
      <p:pic>
        <p:nvPicPr>
          <p:cNvPr id="9" name="Picture 8" descr="Paint cans and paint on the ground&#10;&#10;Description automatically generated">
            <a:extLst>
              <a:ext uri="{FF2B5EF4-FFF2-40B4-BE49-F238E27FC236}">
                <a16:creationId xmlns:a16="http://schemas.microsoft.com/office/drawing/2014/main" id="{01903A32-3329-1931-F576-70D72117A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9412" y="288223"/>
            <a:ext cx="3212821" cy="2009540"/>
          </a:xfrm>
          <a:prstGeom prst="rect">
            <a:avLst/>
          </a:prstGeom>
        </p:spPr>
      </p:pic>
      <p:pic>
        <p:nvPicPr>
          <p:cNvPr id="11" name="Picture 10" descr="A group of tools on a table&#10;&#10;Description automatically generated">
            <a:extLst>
              <a:ext uri="{FF2B5EF4-FFF2-40B4-BE49-F238E27FC236}">
                <a16:creationId xmlns:a16="http://schemas.microsoft.com/office/drawing/2014/main" id="{4B94D32D-8E32-43C4-C1F2-2FD5BFF9B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9412" y="2547993"/>
            <a:ext cx="3212821" cy="1884168"/>
          </a:xfrm>
          <a:prstGeom prst="rect">
            <a:avLst/>
          </a:prstGeom>
        </p:spPr>
      </p:pic>
      <p:pic>
        <p:nvPicPr>
          <p:cNvPr id="13" name="Picture 12" descr="A person preparing food on a table&#10;&#10;Description automatically generated">
            <a:extLst>
              <a:ext uri="{FF2B5EF4-FFF2-40B4-BE49-F238E27FC236}">
                <a16:creationId xmlns:a16="http://schemas.microsoft.com/office/drawing/2014/main" id="{D2714533-8810-51F8-C12D-722AC90D26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9412" y="4682391"/>
            <a:ext cx="3218301" cy="1884169"/>
          </a:xfrm>
          <a:prstGeom prst="rect">
            <a:avLst/>
          </a:prstGeom>
        </p:spPr>
      </p:pic>
      <p:pic>
        <p:nvPicPr>
          <p:cNvPr id="15" name="Picture 14" descr="A close-up of a roll of grey paper&#10;&#10;Description automatically generated">
            <a:extLst>
              <a:ext uri="{FF2B5EF4-FFF2-40B4-BE49-F238E27FC236}">
                <a16:creationId xmlns:a16="http://schemas.microsoft.com/office/drawing/2014/main" id="{78899995-90A3-D626-ED94-968650F35F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7488" y="2492879"/>
            <a:ext cx="2386057" cy="21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35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446B8D0-B7D1-6398-C6B1-9DF7B859DD44}"/>
              </a:ext>
            </a:extLst>
          </p:cNvPr>
          <p:cNvSpPr/>
          <p:nvPr/>
        </p:nvSpPr>
        <p:spPr>
          <a:xfrm>
            <a:off x="8470760" y="381837"/>
            <a:ext cx="3291473" cy="1979526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50000"/>
              </a:schemeClr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F78048-AE16-AA58-3CB1-ADCC9E079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978729"/>
          </a:xfrm>
        </p:spPr>
        <p:txBody>
          <a:bodyPr/>
          <a:lstStyle/>
          <a:p>
            <a:r>
              <a:rPr lang="en-US" b="1" dirty="0"/>
              <a:t>Environment management </a:t>
            </a:r>
            <a:br>
              <a:rPr lang="en-US" b="1" dirty="0"/>
            </a:br>
            <a:r>
              <a:rPr lang="en-US" b="1" dirty="0"/>
              <a:t>Why &amp; How</a:t>
            </a:r>
          </a:p>
        </p:txBody>
      </p:sp>
      <p:pic>
        <p:nvPicPr>
          <p:cNvPr id="4" name="Picture 3" descr="A cartoon penguin with yellow feet&#10;&#10;Description automatically generated">
            <a:extLst>
              <a:ext uri="{FF2B5EF4-FFF2-40B4-BE49-F238E27FC236}">
                <a16:creationId xmlns:a16="http://schemas.microsoft.com/office/drawing/2014/main" id="{73C790C4-C434-D0ED-63C7-846B08738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399" y="1985654"/>
            <a:ext cx="1661073" cy="1968371"/>
          </a:xfrm>
          <a:prstGeom prst="rect">
            <a:avLst/>
          </a:prstGeom>
        </p:spPr>
      </p:pic>
      <p:pic>
        <p:nvPicPr>
          <p:cNvPr id="6" name="Picture 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F71AEF8-42A2-9E27-84CF-7B1A9FDEF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038" y="3056720"/>
            <a:ext cx="1461859" cy="1794609"/>
          </a:xfrm>
          <a:prstGeom prst="rect">
            <a:avLst/>
          </a:prstGeom>
        </p:spPr>
      </p:pic>
      <p:pic>
        <p:nvPicPr>
          <p:cNvPr id="10" name="Picture 9" descr="A logo of a microsoft company&#10;&#10;Description automatically generated">
            <a:extLst>
              <a:ext uri="{FF2B5EF4-FFF2-40B4-BE49-F238E27FC236}">
                <a16:creationId xmlns:a16="http://schemas.microsoft.com/office/drawing/2014/main" id="{69D0A07F-E49E-7CE5-E637-8F71D494D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399" y="4210259"/>
            <a:ext cx="1725252" cy="15223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E062D94-F728-5C56-A11F-78615FA04CBF}"/>
              </a:ext>
            </a:extLst>
          </p:cNvPr>
          <p:cNvSpPr txBox="1"/>
          <p:nvPr/>
        </p:nvSpPr>
        <p:spPr>
          <a:xfrm>
            <a:off x="6011611" y="3194611"/>
            <a:ext cx="1818751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Environment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manager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73A075-2A2D-93B3-A4DC-ABED6197D88C}"/>
              </a:ext>
            </a:extLst>
          </p:cNvPr>
          <p:cNvSpPr txBox="1"/>
          <p:nvPr/>
        </p:nvSpPr>
        <p:spPr>
          <a:xfrm>
            <a:off x="8922933" y="939582"/>
            <a:ext cx="2260879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Python 3.7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Matplotlib 3.7.2</a:t>
            </a:r>
          </a:p>
          <a:p>
            <a:pPr algn="l">
              <a:lnSpc>
                <a:spcPct val="90000"/>
              </a:lnSpc>
            </a:pPr>
            <a:r>
              <a:rPr lang="en-US" dirty="0" err="1">
                <a:latin typeface="+mn-lt"/>
              </a:rPr>
              <a:t>Numpy</a:t>
            </a:r>
            <a:r>
              <a:rPr lang="en-US" dirty="0">
                <a:latin typeface="+mn-lt"/>
              </a:rPr>
              <a:t> 1.25.2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D7FB41-35B5-BC45-3512-BAE754CD2A87}"/>
              </a:ext>
            </a:extLst>
          </p:cNvPr>
          <p:cNvSpPr/>
          <p:nvPr/>
        </p:nvSpPr>
        <p:spPr>
          <a:xfrm>
            <a:off x="8470760" y="2604198"/>
            <a:ext cx="3291473" cy="1979526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50000"/>
              </a:schemeClr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7BCF7C-8561-4044-1AB5-67A39A7F4065}"/>
              </a:ext>
            </a:extLst>
          </p:cNvPr>
          <p:cNvSpPr/>
          <p:nvPr/>
        </p:nvSpPr>
        <p:spPr>
          <a:xfrm>
            <a:off x="8470759" y="4742821"/>
            <a:ext cx="3291473" cy="1979526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50000"/>
              </a:schemeClr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ECAC2B1-7A44-3DDD-7261-20E879653384}"/>
              </a:ext>
            </a:extLst>
          </p:cNvPr>
          <p:cNvSpPr txBox="1"/>
          <p:nvPr/>
        </p:nvSpPr>
        <p:spPr>
          <a:xfrm>
            <a:off x="8922934" y="3008063"/>
            <a:ext cx="2260879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Python 3.10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Matplotlib 3.6.0</a:t>
            </a:r>
          </a:p>
          <a:p>
            <a:pPr>
              <a:lnSpc>
                <a:spcPct val="90000"/>
              </a:lnSpc>
            </a:pPr>
            <a:r>
              <a:rPr lang="en-US" dirty="0" err="1">
                <a:latin typeface="+mn-lt"/>
              </a:rPr>
              <a:t>Scipy</a:t>
            </a:r>
            <a:r>
              <a:rPr lang="en-US" dirty="0">
                <a:latin typeface="+mn-lt"/>
              </a:rPr>
              <a:t> 1.11.1</a:t>
            </a:r>
          </a:p>
          <a:p>
            <a:pPr>
              <a:lnSpc>
                <a:spcPct val="90000"/>
              </a:lnSpc>
            </a:pPr>
            <a:r>
              <a:rPr lang="en-US" dirty="0" err="1">
                <a:latin typeface="+mn-lt"/>
              </a:rPr>
              <a:t>Pyqtgraph</a:t>
            </a:r>
            <a:r>
              <a:rPr lang="en-US" dirty="0">
                <a:latin typeface="+mn-lt"/>
              </a:rPr>
              <a:t> 1.13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Pandas 2.03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Qt 5.0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64AB5A5-6E53-C33C-8F1C-920665441192}"/>
              </a:ext>
            </a:extLst>
          </p:cNvPr>
          <p:cNvSpPr txBox="1"/>
          <p:nvPr/>
        </p:nvSpPr>
        <p:spPr>
          <a:xfrm>
            <a:off x="8922933" y="5416246"/>
            <a:ext cx="2260879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Python 3.11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Pandas 2.02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Qt 5.0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64B3E7-F233-6310-7A27-2C3FBB38D7EF}"/>
              </a:ext>
            </a:extLst>
          </p:cNvPr>
          <p:cNvSpPr/>
          <p:nvPr/>
        </p:nvSpPr>
        <p:spPr>
          <a:xfrm>
            <a:off x="8470759" y="263696"/>
            <a:ext cx="225083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myEnv1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71287C2-1E46-5459-BBC6-FFEE33993BF1}"/>
              </a:ext>
            </a:extLst>
          </p:cNvPr>
          <p:cNvSpPr/>
          <p:nvPr/>
        </p:nvSpPr>
        <p:spPr>
          <a:xfrm>
            <a:off x="8470759" y="2497309"/>
            <a:ext cx="225083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py310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AD81F8-82AD-84B1-CC69-FC3BAB109D74}"/>
              </a:ext>
            </a:extLst>
          </p:cNvPr>
          <p:cNvSpPr/>
          <p:nvPr/>
        </p:nvSpPr>
        <p:spPr>
          <a:xfrm>
            <a:off x="8470758" y="4680815"/>
            <a:ext cx="225083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p311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61755D3-9EC0-1248-6728-3C130A84ACBF}"/>
              </a:ext>
            </a:extLst>
          </p:cNvPr>
          <p:cNvSpPr/>
          <p:nvPr/>
        </p:nvSpPr>
        <p:spPr>
          <a:xfrm>
            <a:off x="4375405" y="5394707"/>
            <a:ext cx="3869267" cy="67575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>
                <a:lumMod val="50000"/>
              </a:schemeClr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63F9BC-0B01-C5F1-3946-050E3B2C29B5}"/>
              </a:ext>
            </a:extLst>
          </p:cNvPr>
          <p:cNvSpPr txBox="1"/>
          <p:nvPr/>
        </p:nvSpPr>
        <p:spPr>
          <a:xfrm>
            <a:off x="4503647" y="5528006"/>
            <a:ext cx="367329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  <a:latin typeface="+mn-lt"/>
              </a:rPr>
              <a:t>$ </a:t>
            </a:r>
            <a:r>
              <a:rPr lang="en-US" sz="1600" dirty="0" err="1">
                <a:solidFill>
                  <a:schemeClr val="bg1"/>
                </a:solidFill>
                <a:latin typeface="+mn-lt"/>
              </a:rPr>
              <a:t>conda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 remove –name p311 --all</a:t>
            </a:r>
          </a:p>
        </p:txBody>
      </p:sp>
    </p:spTree>
    <p:extLst>
      <p:ext uri="{BB962C8B-B14F-4D97-AF65-F5344CB8AC3E}">
        <p14:creationId xmlns:p14="http://schemas.microsoft.com/office/powerpoint/2010/main" val="88469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/>
      <p:bldP spid="24" grpId="0" animBg="1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8048-AE16-AA58-3CB1-ADCC9E079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978729"/>
          </a:xfrm>
        </p:spPr>
        <p:txBody>
          <a:bodyPr/>
          <a:lstStyle/>
          <a:p>
            <a:r>
              <a:rPr lang="en-US" b="1" dirty="0"/>
              <a:t>Environment management </a:t>
            </a:r>
            <a:br>
              <a:rPr lang="en-US" b="1" dirty="0"/>
            </a:br>
            <a:r>
              <a:rPr lang="en-US" b="1" dirty="0"/>
              <a:t>Why &amp; How</a:t>
            </a:r>
          </a:p>
        </p:txBody>
      </p:sp>
      <p:pic>
        <p:nvPicPr>
          <p:cNvPr id="4" name="Picture 3" descr="A cartoon penguin with yellow feet&#10;&#10;Description automatically generated">
            <a:extLst>
              <a:ext uri="{FF2B5EF4-FFF2-40B4-BE49-F238E27FC236}">
                <a16:creationId xmlns:a16="http://schemas.microsoft.com/office/drawing/2014/main" id="{73C790C4-C434-D0ED-63C7-846B08738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399" y="1985654"/>
            <a:ext cx="1661073" cy="1968371"/>
          </a:xfrm>
          <a:prstGeom prst="rect">
            <a:avLst/>
          </a:prstGeom>
        </p:spPr>
      </p:pic>
      <p:pic>
        <p:nvPicPr>
          <p:cNvPr id="6" name="Picture 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F71AEF8-42A2-9E27-84CF-7B1A9FDEF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038" y="3056720"/>
            <a:ext cx="1461859" cy="1794609"/>
          </a:xfrm>
          <a:prstGeom prst="rect">
            <a:avLst/>
          </a:prstGeom>
        </p:spPr>
      </p:pic>
      <p:pic>
        <p:nvPicPr>
          <p:cNvPr id="10" name="Picture 9" descr="A logo of a microsoft company&#10;&#10;Description automatically generated">
            <a:extLst>
              <a:ext uri="{FF2B5EF4-FFF2-40B4-BE49-F238E27FC236}">
                <a16:creationId xmlns:a16="http://schemas.microsoft.com/office/drawing/2014/main" id="{69D0A07F-E49E-7CE5-E637-8F71D494D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399" y="4210259"/>
            <a:ext cx="1725252" cy="15223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E062D94-F728-5C56-A11F-78615FA04CBF}"/>
              </a:ext>
            </a:extLst>
          </p:cNvPr>
          <p:cNvSpPr txBox="1"/>
          <p:nvPr/>
        </p:nvSpPr>
        <p:spPr>
          <a:xfrm>
            <a:off x="6011611" y="3194611"/>
            <a:ext cx="1818751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Environment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manager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C171C3-3BB7-C194-5520-1FFC1B50097F}"/>
              </a:ext>
            </a:extLst>
          </p:cNvPr>
          <p:cNvSpPr/>
          <p:nvPr/>
        </p:nvSpPr>
        <p:spPr>
          <a:xfrm>
            <a:off x="4411133" y="4971421"/>
            <a:ext cx="3869267" cy="845179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>
                <a:lumMod val="50000"/>
              </a:schemeClr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B6CCD4-B098-8B81-8C13-561815410092}"/>
              </a:ext>
            </a:extLst>
          </p:cNvPr>
          <p:cNvSpPr txBox="1"/>
          <p:nvPr/>
        </p:nvSpPr>
        <p:spPr>
          <a:xfrm>
            <a:off x="4539375" y="5104720"/>
            <a:ext cx="36732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  <a:latin typeface="+mn-lt"/>
              </a:rPr>
              <a:t>$ </a:t>
            </a:r>
            <a:r>
              <a:rPr lang="en-US" sz="1600" dirty="0" err="1">
                <a:solidFill>
                  <a:schemeClr val="bg1"/>
                </a:solidFill>
                <a:latin typeface="+mn-lt"/>
              </a:rPr>
              <a:t>conda</a:t>
            </a:r>
            <a:r>
              <a:rPr lang="en-US" sz="1600" dirty="0">
                <a:solidFill>
                  <a:schemeClr val="bg1"/>
                </a:solidFill>
                <a:latin typeface="+mn-lt"/>
              </a:rPr>
              <a:t> create –n env311 python=3.11 pandas=2.02 qt=5.0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909CA0-7031-1533-81E7-E980F94AD823}"/>
              </a:ext>
            </a:extLst>
          </p:cNvPr>
          <p:cNvSpPr/>
          <p:nvPr/>
        </p:nvSpPr>
        <p:spPr>
          <a:xfrm>
            <a:off x="8470760" y="381837"/>
            <a:ext cx="3291473" cy="1979526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50000"/>
              </a:schemeClr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37DE3F-3D4F-BA13-A6BC-9A5AE226D737}"/>
              </a:ext>
            </a:extLst>
          </p:cNvPr>
          <p:cNvSpPr txBox="1"/>
          <p:nvPr/>
        </p:nvSpPr>
        <p:spPr>
          <a:xfrm>
            <a:off x="8922933" y="939582"/>
            <a:ext cx="2260879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Python 3.7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Matplotlib 3.7.2</a:t>
            </a:r>
          </a:p>
          <a:p>
            <a:pPr algn="l">
              <a:lnSpc>
                <a:spcPct val="90000"/>
              </a:lnSpc>
            </a:pPr>
            <a:r>
              <a:rPr lang="en-US" dirty="0" err="1">
                <a:latin typeface="+mn-lt"/>
              </a:rPr>
              <a:t>Numpy</a:t>
            </a:r>
            <a:r>
              <a:rPr lang="en-US" dirty="0">
                <a:latin typeface="+mn-lt"/>
              </a:rPr>
              <a:t> 1.25.2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61485C3-59E6-D095-6375-807A39ECE5CC}"/>
              </a:ext>
            </a:extLst>
          </p:cNvPr>
          <p:cNvSpPr/>
          <p:nvPr/>
        </p:nvSpPr>
        <p:spPr>
          <a:xfrm>
            <a:off x="8470760" y="2604198"/>
            <a:ext cx="3291473" cy="1979526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50000"/>
              </a:schemeClr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A70E00-AE24-0B47-3AAD-99E46CFA5880}"/>
              </a:ext>
            </a:extLst>
          </p:cNvPr>
          <p:cNvSpPr/>
          <p:nvPr/>
        </p:nvSpPr>
        <p:spPr>
          <a:xfrm>
            <a:off x="8470759" y="4742821"/>
            <a:ext cx="3291473" cy="1979526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50000"/>
              </a:schemeClr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68037-9A0E-CFA4-8E3B-797184263658}"/>
              </a:ext>
            </a:extLst>
          </p:cNvPr>
          <p:cNvSpPr txBox="1"/>
          <p:nvPr/>
        </p:nvSpPr>
        <p:spPr>
          <a:xfrm>
            <a:off x="8922934" y="3008063"/>
            <a:ext cx="2260879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Python 3.10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Matplotlib 3.6.0</a:t>
            </a:r>
          </a:p>
          <a:p>
            <a:pPr>
              <a:lnSpc>
                <a:spcPct val="90000"/>
              </a:lnSpc>
            </a:pPr>
            <a:r>
              <a:rPr lang="en-US" dirty="0" err="1">
                <a:latin typeface="+mn-lt"/>
              </a:rPr>
              <a:t>Scipy</a:t>
            </a:r>
            <a:r>
              <a:rPr lang="en-US" dirty="0">
                <a:latin typeface="+mn-lt"/>
              </a:rPr>
              <a:t> 1.11.1</a:t>
            </a:r>
          </a:p>
          <a:p>
            <a:pPr>
              <a:lnSpc>
                <a:spcPct val="90000"/>
              </a:lnSpc>
            </a:pPr>
            <a:r>
              <a:rPr lang="en-US" dirty="0" err="1">
                <a:latin typeface="+mn-lt"/>
              </a:rPr>
              <a:t>Pyqtgraph</a:t>
            </a:r>
            <a:r>
              <a:rPr lang="en-US" dirty="0">
                <a:latin typeface="+mn-lt"/>
              </a:rPr>
              <a:t> 1.13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Pandas 2.03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Qt 5.0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FB72FC-92C6-CCA3-EAE2-F5FC5B02B3EB}"/>
              </a:ext>
            </a:extLst>
          </p:cNvPr>
          <p:cNvSpPr txBox="1"/>
          <p:nvPr/>
        </p:nvSpPr>
        <p:spPr>
          <a:xfrm>
            <a:off x="8922933" y="5416246"/>
            <a:ext cx="2260879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Python 3.11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Pandas 2.02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Qt 5.0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D9FCE3C-D5AF-6D07-BEEA-B5EAD93BB961}"/>
              </a:ext>
            </a:extLst>
          </p:cNvPr>
          <p:cNvSpPr/>
          <p:nvPr/>
        </p:nvSpPr>
        <p:spPr>
          <a:xfrm>
            <a:off x="8470759" y="263696"/>
            <a:ext cx="225083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myEnv1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A758AE3-C2E0-DA36-100D-D9B6E707013C}"/>
              </a:ext>
            </a:extLst>
          </p:cNvPr>
          <p:cNvSpPr/>
          <p:nvPr/>
        </p:nvSpPr>
        <p:spPr>
          <a:xfrm>
            <a:off x="8470759" y="2497309"/>
            <a:ext cx="225083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py310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5225C5-B934-3DBB-53F0-053D5DEB28A3}"/>
              </a:ext>
            </a:extLst>
          </p:cNvPr>
          <p:cNvSpPr/>
          <p:nvPr/>
        </p:nvSpPr>
        <p:spPr>
          <a:xfrm>
            <a:off x="8470758" y="4680815"/>
            <a:ext cx="225083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p311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17611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11" grpId="0" animBg="1"/>
      <p:bldP spid="15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8048-AE16-AA58-3CB1-ADCC9E079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978729"/>
          </a:xfrm>
        </p:spPr>
        <p:txBody>
          <a:bodyPr/>
          <a:lstStyle/>
          <a:p>
            <a:r>
              <a:rPr lang="en-US" b="1" dirty="0"/>
              <a:t>Environment management </a:t>
            </a:r>
            <a:br>
              <a:rPr lang="en-US" b="1" dirty="0"/>
            </a:br>
            <a:r>
              <a:rPr lang="en-US" b="1" dirty="0"/>
              <a:t>Demo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A94DCD-D0A7-F760-6EDC-C28F34CA3D9B}"/>
              </a:ext>
            </a:extLst>
          </p:cNvPr>
          <p:cNvSpPr txBox="1"/>
          <p:nvPr/>
        </p:nvSpPr>
        <p:spPr>
          <a:xfrm>
            <a:off x="8259744" y="5677320"/>
            <a:ext cx="420021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Let’s jump to a terminal …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FACBAA-79E8-1B51-EE6B-E8C98BA8E93B}"/>
              </a:ext>
            </a:extLst>
          </p:cNvPr>
          <p:cNvSpPr txBox="1"/>
          <p:nvPr/>
        </p:nvSpPr>
        <p:spPr>
          <a:xfrm>
            <a:off x="3222171" y="2080009"/>
            <a:ext cx="5747657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b="1" dirty="0">
                <a:latin typeface="+mn-lt"/>
              </a:rPr>
              <a:t>Plan:</a:t>
            </a:r>
          </a:p>
          <a:p>
            <a:pPr algn="l">
              <a:lnSpc>
                <a:spcPct val="90000"/>
              </a:lnSpc>
            </a:pPr>
            <a:endParaRPr lang="en-US" dirty="0">
              <a:latin typeface="+mn-lt"/>
            </a:endParaRP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Create a </a:t>
            </a:r>
            <a:r>
              <a:rPr lang="en-US" i="1" dirty="0" err="1">
                <a:latin typeface="+mn-lt"/>
              </a:rPr>
              <a:t>conda</a:t>
            </a:r>
            <a:r>
              <a:rPr lang="en-US" dirty="0">
                <a:latin typeface="+mn-lt"/>
              </a:rPr>
              <a:t> environment called </a:t>
            </a:r>
            <a:r>
              <a:rPr lang="en-US" b="1" i="1" dirty="0">
                <a:latin typeface="+mn-lt"/>
              </a:rPr>
              <a:t>py38 </a:t>
            </a:r>
            <a:r>
              <a:rPr lang="en-US" dirty="0">
                <a:latin typeface="+mn-lt"/>
              </a:rPr>
              <a:t>that has the following requirements: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i="1" dirty="0">
                <a:latin typeface="+mn-lt"/>
              </a:rPr>
              <a:t>Python 3.8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i="1" dirty="0">
                <a:latin typeface="+mn-lt"/>
              </a:rPr>
              <a:t>Matplotlib</a:t>
            </a:r>
            <a:r>
              <a:rPr lang="en-US" dirty="0">
                <a:latin typeface="+mn-lt"/>
              </a:rPr>
              <a:t> (latest version)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i="1" dirty="0" err="1">
                <a:latin typeface="+mn-lt"/>
              </a:rPr>
              <a:t>Numpy</a:t>
            </a:r>
            <a:r>
              <a:rPr lang="en-US" dirty="0">
                <a:latin typeface="+mn-lt"/>
              </a:rPr>
              <a:t> (latest version)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Activate the environment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Install </a:t>
            </a:r>
            <a:r>
              <a:rPr lang="en-US" i="1" dirty="0" err="1">
                <a:latin typeface="+mn-lt"/>
              </a:rPr>
              <a:t>jupyter</a:t>
            </a:r>
            <a:r>
              <a:rPr lang="en-US" dirty="0">
                <a:latin typeface="+mn-lt"/>
              </a:rPr>
              <a:t> </a:t>
            </a:r>
            <a:endParaRPr lang="en-US" b="1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2047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8048-AE16-AA58-3CB1-ADCC9E079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978729"/>
          </a:xfrm>
        </p:spPr>
        <p:txBody>
          <a:bodyPr/>
          <a:lstStyle/>
          <a:p>
            <a:r>
              <a:rPr lang="en-US" b="1" dirty="0"/>
              <a:t>Environment management </a:t>
            </a:r>
            <a:br>
              <a:rPr lang="en-US" b="1" dirty="0"/>
            </a:br>
            <a:r>
              <a:rPr lang="en-US" b="1" dirty="0"/>
              <a:t>basic commands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37165E-9573-E350-C8B7-31E15AB1AD5A}"/>
              </a:ext>
            </a:extLst>
          </p:cNvPr>
          <p:cNvSpPr txBox="1"/>
          <p:nvPr/>
        </p:nvSpPr>
        <p:spPr>
          <a:xfrm>
            <a:off x="2577602" y="2502040"/>
            <a:ext cx="7134329" cy="222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dirty="0">
                <a:latin typeface="+mn-lt"/>
              </a:rPr>
              <a:t>$ </a:t>
            </a:r>
            <a:r>
              <a:rPr lang="en-US" dirty="0" err="1">
                <a:latin typeface="+mn-lt"/>
              </a:rPr>
              <a:t>conda</a:t>
            </a:r>
            <a:r>
              <a:rPr lang="en-US" dirty="0">
                <a:latin typeface="+mn-lt"/>
              </a:rPr>
              <a:t> env list</a:t>
            </a:r>
          </a:p>
          <a:p>
            <a:pPr algn="l">
              <a:lnSpc>
                <a:spcPct val="200000"/>
              </a:lnSpc>
            </a:pPr>
            <a:r>
              <a:rPr lang="en-US" dirty="0">
                <a:latin typeface="+mn-lt"/>
              </a:rPr>
              <a:t>$ </a:t>
            </a:r>
            <a:r>
              <a:rPr lang="en-US" dirty="0" err="1">
                <a:latin typeface="+mn-lt"/>
              </a:rPr>
              <a:t>conda</a:t>
            </a:r>
            <a:r>
              <a:rPr lang="en-US" dirty="0">
                <a:latin typeface="+mn-lt"/>
              </a:rPr>
              <a:t> activate &lt;environment name&gt;</a:t>
            </a:r>
          </a:p>
          <a:p>
            <a:pPr algn="l">
              <a:lnSpc>
                <a:spcPct val="200000"/>
              </a:lnSpc>
            </a:pPr>
            <a:r>
              <a:rPr lang="en-US" dirty="0">
                <a:latin typeface="+mn-lt"/>
              </a:rPr>
              <a:t>$ </a:t>
            </a:r>
            <a:r>
              <a:rPr lang="en-US" dirty="0" err="1">
                <a:latin typeface="+mn-lt"/>
              </a:rPr>
              <a:t>conda</a:t>
            </a:r>
            <a:r>
              <a:rPr lang="en-US" dirty="0">
                <a:latin typeface="+mn-lt"/>
              </a:rPr>
              <a:t> deactivate &lt;environment name&gt;</a:t>
            </a:r>
          </a:p>
          <a:p>
            <a:pPr algn="l">
              <a:lnSpc>
                <a:spcPct val="200000"/>
              </a:lnSpc>
            </a:pPr>
            <a:r>
              <a:rPr lang="en-US" dirty="0">
                <a:latin typeface="+mn-lt"/>
              </a:rPr>
              <a:t>$ </a:t>
            </a:r>
            <a:r>
              <a:rPr lang="en-US" dirty="0" err="1">
                <a:latin typeface="+mn-lt"/>
              </a:rPr>
              <a:t>conda</a:t>
            </a:r>
            <a:r>
              <a:rPr lang="en-US" dirty="0">
                <a:latin typeface="+mn-lt"/>
              </a:rPr>
              <a:t> remove –n &lt;environment name&gt; --all </a:t>
            </a:r>
          </a:p>
        </p:txBody>
      </p:sp>
    </p:spTree>
    <p:extLst>
      <p:ext uri="{BB962C8B-B14F-4D97-AF65-F5344CB8AC3E}">
        <p14:creationId xmlns:p14="http://schemas.microsoft.com/office/powerpoint/2010/main" val="2504172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8048-AE16-AA58-3CB1-ADCC9E07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Running python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A2584-0393-C81E-D2CF-B49F03DBC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terminal (</a:t>
            </a:r>
            <a:r>
              <a:rPr lang="en-US" dirty="0" err="1"/>
              <a:t>iTerm</a:t>
            </a:r>
            <a:r>
              <a:rPr lang="en-US" dirty="0"/>
              <a:t>, warp …)</a:t>
            </a:r>
          </a:p>
          <a:p>
            <a:r>
              <a:rPr lang="en-US" dirty="0" err="1"/>
              <a:t>Ipython</a:t>
            </a:r>
            <a:endParaRPr lang="en-US" dirty="0"/>
          </a:p>
          <a:p>
            <a:r>
              <a:rPr lang="en-US" dirty="0"/>
              <a:t>Notebook (anaconda navigator, </a:t>
            </a:r>
            <a:r>
              <a:rPr lang="en-US" dirty="0" err="1"/>
              <a:t>jupyter</a:t>
            </a:r>
            <a:r>
              <a:rPr lang="en-US" dirty="0"/>
              <a:t> lab,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r>
              <a:rPr lang="en-US" dirty="0"/>
              <a:t>Editor + command line (emacs, brackets, Atoms, …)</a:t>
            </a:r>
          </a:p>
          <a:p>
            <a:r>
              <a:rPr lang="en-US" dirty="0"/>
              <a:t>IDE (PyCharm, Visual Studio, Eclipse, …)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020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8048-AE16-AA58-3CB1-ADCC9E07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Running python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A2584-0393-C81E-D2CF-B49F03DBC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7" y="1167703"/>
            <a:ext cx="11430000" cy="4047778"/>
          </a:xfrm>
        </p:spPr>
        <p:txBody>
          <a:bodyPr/>
          <a:lstStyle/>
          <a:p>
            <a:r>
              <a:rPr lang="en-US" dirty="0"/>
              <a:t>Python terminal (</a:t>
            </a:r>
            <a:r>
              <a:rPr lang="en-US" dirty="0" err="1"/>
              <a:t>iTerm</a:t>
            </a:r>
            <a:r>
              <a:rPr lang="en-US" dirty="0"/>
              <a:t>, warp …) – </a:t>
            </a:r>
            <a:r>
              <a:rPr lang="en-US" dirty="0">
                <a:solidFill>
                  <a:srgbClr val="FF0000"/>
                </a:solidFill>
              </a:rPr>
              <a:t>to try a command</a:t>
            </a:r>
          </a:p>
          <a:p>
            <a:r>
              <a:rPr lang="en-US" dirty="0" err="1"/>
              <a:t>Ipython</a:t>
            </a:r>
            <a:r>
              <a:rPr lang="en-US" dirty="0"/>
              <a:t> – </a:t>
            </a:r>
            <a:r>
              <a:rPr lang="en-US" dirty="0">
                <a:solidFill>
                  <a:srgbClr val="FF0000"/>
                </a:solidFill>
              </a:rPr>
              <a:t>to try a command</a:t>
            </a:r>
          </a:p>
          <a:p>
            <a:r>
              <a:rPr lang="en-US" dirty="0"/>
              <a:t>Notebook (anaconda navigator, </a:t>
            </a:r>
            <a:r>
              <a:rPr lang="en-US" dirty="0" err="1"/>
              <a:t>jupyter</a:t>
            </a:r>
            <a:r>
              <a:rPr lang="en-US" dirty="0"/>
              <a:t> lab,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to test a routine, to play with data, to give a script to others, to learn python</a:t>
            </a:r>
          </a:p>
          <a:p>
            <a:r>
              <a:rPr lang="en-US" dirty="0"/>
              <a:t>Editor + command line (emacs, brackets, Atoms, …)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to create batch scripts</a:t>
            </a:r>
          </a:p>
          <a:p>
            <a:r>
              <a:rPr lang="en-US" dirty="0"/>
              <a:t>IDE (PyCharm, Visual Studio, Eclipse, …)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to implement long term-use programs, to create libraries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326852"/>
      </p:ext>
    </p:extLst>
  </p:cSld>
  <p:clrMapOvr>
    <a:masterClrMapping/>
  </p:clrMapOvr>
</p:sld>
</file>

<file path=ppt/theme/theme1.xml><?xml version="1.0" encoding="utf-8"?>
<a:theme xmlns:a="http://schemas.openxmlformats.org/drawingml/2006/main" name="ORNL">
  <a:themeElements>
    <a:clrScheme name="ORNL theme colors 180717 final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3BA2AD"/>
      </a:accent1>
      <a:accent2>
        <a:srgbClr val="8FBB55"/>
      </a:accent2>
      <a:accent3>
        <a:srgbClr val="5785B7"/>
      </a:accent3>
      <a:accent4>
        <a:srgbClr val="E5A940"/>
      </a:accent4>
      <a:accent5>
        <a:srgbClr val="919785"/>
      </a:accent5>
      <a:accent6>
        <a:srgbClr val="CB4D3D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8" id="{27614BCB-6872-1C4D-94C2-566A1165D93D}" vid="{FC2EE5E8-A08D-E540-9B37-CA9E89E73775}"/>
    </a:ext>
  </a:extLst>
</a:theme>
</file>

<file path=ppt/theme/theme2.xml><?xml version="1.0" encoding="utf-8"?>
<a:theme xmlns:a="http://schemas.openxmlformats.org/drawingml/2006/main" name="1_ORNL">
  <a:themeElements>
    <a:clrScheme name="ORNL theme colors 180717 final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3BA2AD"/>
      </a:accent1>
      <a:accent2>
        <a:srgbClr val="8FBB55"/>
      </a:accent2>
      <a:accent3>
        <a:srgbClr val="5785B7"/>
      </a:accent3>
      <a:accent4>
        <a:srgbClr val="E5A940"/>
      </a:accent4>
      <a:accent5>
        <a:srgbClr val="919785"/>
      </a:accent5>
      <a:accent6>
        <a:srgbClr val="CB4D3D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8" id="{27614BCB-6872-1C4D-94C2-566A1165D93D}" vid="{FC2EE5E8-A08D-E540-9B37-CA9E89E73775}"/>
    </a:ext>
  </a:extLst>
</a:theme>
</file>

<file path=ppt/theme/theme3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6BFB3AB80EA044897B163D651BE7CF" ma:contentTypeVersion="12" ma:contentTypeDescription="Create a new document." ma:contentTypeScope="" ma:versionID="5ccae34aae965e24db62e9729d4dd5e4">
  <xsd:schema xmlns:xsd="http://www.w3.org/2001/XMLSchema" xmlns:xs="http://www.w3.org/2001/XMLSchema" xmlns:p="http://schemas.microsoft.com/office/2006/metadata/properties" xmlns:ns2="38e4deb0-de08-4adb-aafc-d8ff02544178" targetNamespace="http://schemas.microsoft.com/office/2006/metadata/properties" ma:root="true" ma:fieldsID="73e7bd080f35e63ea4fc24c5765ee755" ns2:_="">
    <xsd:import namespace="38e4deb0-de08-4adb-aafc-d8ff0254417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e4deb0-de08-4adb-aafc-d8ff025441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14FB6BD-000C-41AF-9DE8-4264F777F37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EF5AA9-B8DF-4DC7-90A1-A91BA595B6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e4deb0-de08-4adb-aafc-d8ff025441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BA20C22-D077-412B-81BA-8B2541026FAD}">
  <ds:schemaRefs>
    <ds:schemaRef ds:uri="http://www.w3.org/XML/1998/namespace"/>
    <ds:schemaRef ds:uri="http://schemas.microsoft.com/office/2006/documentManagement/types"/>
    <ds:schemaRef ds:uri="38e4deb0-de08-4adb-aafc-d8ff02544178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ORNL</Template>
  <TotalTime>11656</TotalTime>
  <Words>324</Words>
  <Application>Microsoft Macintosh PowerPoint</Application>
  <PresentationFormat>Widescreen</PresentationFormat>
  <Paragraphs>77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Century Gothic</vt:lpstr>
      <vt:lpstr>ORNL</vt:lpstr>
      <vt:lpstr>1_ORNL</vt:lpstr>
      <vt:lpstr>PowerPoint Presentation</vt:lpstr>
      <vt:lpstr>Environment management</vt:lpstr>
      <vt:lpstr>Environment management Why</vt:lpstr>
      <vt:lpstr>Environment management  Why &amp; How</vt:lpstr>
      <vt:lpstr>Environment management  Why &amp; How</vt:lpstr>
      <vt:lpstr>Environment management  Demo</vt:lpstr>
      <vt:lpstr>Environment management  basic commands</vt:lpstr>
      <vt:lpstr>Running python options</vt:lpstr>
      <vt:lpstr>Running python options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Bilheux, Hassina</dc:creator>
  <cp:keywords/>
  <dc:description/>
  <cp:lastModifiedBy>Jean-Christophe Bilheux</cp:lastModifiedBy>
  <cp:revision>100</cp:revision>
  <cp:lastPrinted>2022-09-07T17:52:57Z</cp:lastPrinted>
  <dcterms:created xsi:type="dcterms:W3CDTF">2022-05-24T18:33:49Z</dcterms:created>
  <dcterms:modified xsi:type="dcterms:W3CDTF">2023-08-07T12:59:46Z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0x010100436BFB3AB80EA044897B163D651BE7CF</vt:lpwstr>
  </property>
  <property fmtid="{D5CDD505-2E9C-101B-9397-08002B2CF9AE}" pid="3" name="Order">
    <vt:r8>18100</vt:r8>
  </property>
  <property fmtid="{D5CDD505-2E9C-101B-9397-08002B2CF9AE}" pid="4" name="GUID">
    <vt:lpwstr>42b6f0ba-36c8-4301-8891-17ebf0c53400</vt:lpwstr>
  </property>
</Properties>
</file>

<file path=docProps/thumbnail.jpeg>
</file>